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embeddedFontLst>
    <p:embeddedFont>
      <p:font typeface="Arvo"/>
      <p:regular r:id="rId10"/>
      <p:bold r:id="rId11"/>
      <p:italic r:id="rId12"/>
      <p:boldItalic r:id="rId13"/>
    </p:embeddedFont>
    <p:embeddedFont>
      <p:font typeface="Happy Monkey"/>
      <p:regular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C815E04-8060-4979-ADE0-60556AE9205E}">
  <a:tblStyle styleId="{BC815E04-8060-4979-ADE0-60556AE9205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Arvo-bold.fntdata"/><Relationship Id="rId10" Type="http://schemas.openxmlformats.org/officeDocument/2006/relationships/font" Target="fonts/Arvo-regular.fntdata"/><Relationship Id="rId13" Type="http://schemas.openxmlformats.org/officeDocument/2006/relationships/font" Target="fonts/Arvo-boldItalic.fntdata"/><Relationship Id="rId12" Type="http://schemas.openxmlformats.org/officeDocument/2006/relationships/font" Target="fonts/Arv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4" Type="http://schemas.openxmlformats.org/officeDocument/2006/relationships/font" Target="fonts/HappyMonkey-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e5eee1e574_0_1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e5eee1e574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e5eee1e574_0_2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e5eee1e574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467700" y="252000"/>
            <a:ext cx="6837000" cy="507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2100">
                <a:latin typeface="Happy Monkey"/>
                <a:ea typeface="Happy Monkey"/>
                <a:cs typeface="Happy Monkey"/>
                <a:sym typeface="Happy Monkey"/>
              </a:rPr>
              <a:t>U.S. History I: Beginnings to Industrial Revolution</a:t>
            </a:r>
            <a:endParaRPr b="1" sz="2100">
              <a:latin typeface="Happy Monkey"/>
              <a:ea typeface="Happy Monkey"/>
              <a:cs typeface="Happy Monkey"/>
              <a:sym typeface="Happy Monkey"/>
            </a:endParaRPr>
          </a:p>
        </p:txBody>
      </p:sp>
      <p:sp>
        <p:nvSpPr>
          <p:cNvPr id="55" name="Google Shape;55;p13"/>
          <p:cNvSpPr txBox="1"/>
          <p:nvPr/>
        </p:nvSpPr>
        <p:spPr>
          <a:xfrm>
            <a:off x="525925" y="1084700"/>
            <a:ext cx="2903700" cy="13392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1600">
                <a:latin typeface="Happy Monkey"/>
                <a:ea typeface="Happy Monkey"/>
                <a:cs typeface="Happy Monkey"/>
                <a:sym typeface="Happy Monkey"/>
              </a:rPr>
              <a:t>Contact </a:t>
            </a:r>
            <a:r>
              <a:rPr b="1" lang="en" sz="1600">
                <a:latin typeface="Happy Monkey"/>
                <a:ea typeface="Happy Monkey"/>
                <a:cs typeface="Happy Monkey"/>
                <a:sym typeface="Happy Monkey"/>
              </a:rPr>
              <a:t>Information</a:t>
            </a:r>
            <a:endParaRPr b="1" sz="1600">
              <a:latin typeface="Happy Monkey"/>
              <a:ea typeface="Happy Monkey"/>
              <a:cs typeface="Happy Monkey"/>
              <a:sym typeface="Happy Monkey"/>
            </a:endParaRPr>
          </a:p>
          <a:p>
            <a:pPr indent="0" lvl="0" marL="0" rtl="0" algn="ctr">
              <a:spcBef>
                <a:spcPts val="0"/>
              </a:spcBef>
              <a:spcAft>
                <a:spcPts val="0"/>
              </a:spcAft>
              <a:buNone/>
            </a:pPr>
            <a:r>
              <a:t/>
            </a:r>
            <a:endParaRPr b="1" sz="700">
              <a:latin typeface="Happy Monkey"/>
              <a:ea typeface="Happy Monkey"/>
              <a:cs typeface="Happy Monkey"/>
              <a:sym typeface="Happy Monkey"/>
            </a:endParaRPr>
          </a:p>
          <a:p>
            <a:pPr indent="-317500" lvl="0" marL="457200" rtl="0" algn="l">
              <a:spcBef>
                <a:spcPts val="0"/>
              </a:spcBef>
              <a:spcAft>
                <a:spcPts val="0"/>
              </a:spcAft>
              <a:buSzPts val="1400"/>
              <a:buFont typeface="Happy Monkey"/>
              <a:buChar char="●"/>
            </a:pPr>
            <a:r>
              <a:rPr lang="en">
                <a:latin typeface="Happy Monkey"/>
                <a:ea typeface="Happy Monkey"/>
                <a:cs typeface="Happy Monkey"/>
                <a:sym typeface="Happy Monkey"/>
              </a:rPr>
              <a:t>Mrs. Sittason</a:t>
            </a:r>
            <a:endParaRPr>
              <a:latin typeface="Happy Monkey"/>
              <a:ea typeface="Happy Monkey"/>
              <a:cs typeface="Happy Monkey"/>
              <a:sym typeface="Happy Monkey"/>
            </a:endParaRPr>
          </a:p>
          <a:p>
            <a:pPr indent="-317500" lvl="0" marL="457200" rtl="0" algn="l">
              <a:spcBef>
                <a:spcPts val="0"/>
              </a:spcBef>
              <a:spcAft>
                <a:spcPts val="0"/>
              </a:spcAft>
              <a:buSzPts val="1400"/>
              <a:buFont typeface="Happy Monkey"/>
              <a:buChar char="●"/>
            </a:pPr>
            <a:r>
              <a:rPr lang="en">
                <a:latin typeface="Happy Monkey"/>
                <a:ea typeface="Happy Monkey"/>
                <a:cs typeface="Happy Monkey"/>
                <a:sym typeface="Happy Monkey"/>
              </a:rPr>
              <a:t>Room #: 104</a:t>
            </a:r>
            <a:endParaRPr>
              <a:latin typeface="Happy Monkey"/>
              <a:ea typeface="Happy Monkey"/>
              <a:cs typeface="Happy Monkey"/>
              <a:sym typeface="Happy Monkey"/>
            </a:endParaRPr>
          </a:p>
          <a:p>
            <a:pPr indent="-317500" lvl="0" marL="457200" rtl="0" algn="l">
              <a:spcBef>
                <a:spcPts val="0"/>
              </a:spcBef>
              <a:spcAft>
                <a:spcPts val="0"/>
              </a:spcAft>
              <a:buSzPts val="1400"/>
              <a:buFont typeface="Happy Monkey"/>
              <a:buChar char="●"/>
            </a:pPr>
            <a:r>
              <a:rPr lang="en">
                <a:latin typeface="Happy Monkey"/>
                <a:ea typeface="Happy Monkey"/>
                <a:cs typeface="Happy Monkey"/>
                <a:sym typeface="Happy Monkey"/>
              </a:rPr>
              <a:t>Email: </a:t>
            </a:r>
            <a:r>
              <a:rPr lang="en" sz="1000">
                <a:latin typeface="Happy Monkey"/>
                <a:ea typeface="Happy Monkey"/>
                <a:cs typeface="Happy Monkey"/>
                <a:sym typeface="Happy Monkey"/>
              </a:rPr>
              <a:t>sloan.sittason@hartselletigers.org</a:t>
            </a:r>
            <a:endParaRPr/>
          </a:p>
        </p:txBody>
      </p:sp>
      <p:cxnSp>
        <p:nvCxnSpPr>
          <p:cNvPr id="56" name="Google Shape;56;p13"/>
          <p:cNvCxnSpPr/>
          <p:nvPr/>
        </p:nvCxnSpPr>
        <p:spPr>
          <a:xfrm>
            <a:off x="412350" y="799825"/>
            <a:ext cx="6947700" cy="0"/>
          </a:xfrm>
          <a:prstGeom prst="straightConnector1">
            <a:avLst/>
          </a:prstGeom>
          <a:noFill/>
          <a:ln cap="flat" cmpd="sng" w="28575">
            <a:solidFill>
              <a:schemeClr val="dk1"/>
            </a:solidFill>
            <a:prstDash val="dot"/>
            <a:round/>
            <a:headEnd len="med" w="med" type="none"/>
            <a:tailEnd len="med" w="med" type="none"/>
          </a:ln>
        </p:spPr>
      </p:cxnSp>
      <p:sp>
        <p:nvSpPr>
          <p:cNvPr id="57" name="Google Shape;57;p13"/>
          <p:cNvSpPr txBox="1"/>
          <p:nvPr/>
        </p:nvSpPr>
        <p:spPr>
          <a:xfrm>
            <a:off x="525925" y="2549025"/>
            <a:ext cx="2903700" cy="20472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1600">
                <a:latin typeface="Happy Monkey"/>
                <a:ea typeface="Happy Monkey"/>
                <a:cs typeface="Happy Monkey"/>
                <a:sym typeface="Happy Monkey"/>
              </a:rPr>
              <a:t>Materials</a:t>
            </a:r>
            <a:endParaRPr b="1" sz="1600">
              <a:latin typeface="Happy Monkey"/>
              <a:ea typeface="Happy Monkey"/>
              <a:cs typeface="Happy Monkey"/>
              <a:sym typeface="Happy Monkey"/>
            </a:endParaRPr>
          </a:p>
          <a:p>
            <a:pPr indent="0" lvl="0" marL="0" rtl="0" algn="ctr">
              <a:spcBef>
                <a:spcPts val="0"/>
              </a:spcBef>
              <a:spcAft>
                <a:spcPts val="0"/>
              </a:spcAft>
              <a:buNone/>
            </a:pPr>
            <a:r>
              <a:t/>
            </a:r>
            <a:endParaRPr b="1" sz="700">
              <a:latin typeface="Happy Monkey"/>
              <a:ea typeface="Happy Monkey"/>
              <a:cs typeface="Happy Monkey"/>
              <a:sym typeface="Happy Monkey"/>
            </a:endParaRPr>
          </a:p>
          <a:p>
            <a:pPr indent="-317500" lvl="0" marL="457200" rtl="0" algn="l">
              <a:spcBef>
                <a:spcPts val="0"/>
              </a:spcBef>
              <a:spcAft>
                <a:spcPts val="0"/>
              </a:spcAft>
              <a:buSzPts val="1400"/>
              <a:buFont typeface="Happy Monkey"/>
              <a:buChar char="●"/>
            </a:pPr>
            <a:r>
              <a:rPr lang="en">
                <a:latin typeface="Happy Monkey"/>
                <a:ea typeface="Happy Monkey"/>
                <a:cs typeface="Happy Monkey"/>
                <a:sym typeface="Happy Monkey"/>
              </a:rPr>
              <a:t>3-Ring Binder</a:t>
            </a:r>
            <a:endParaRPr>
              <a:latin typeface="Happy Monkey"/>
              <a:ea typeface="Happy Monkey"/>
              <a:cs typeface="Happy Monkey"/>
              <a:sym typeface="Happy Monkey"/>
            </a:endParaRPr>
          </a:p>
          <a:p>
            <a:pPr indent="-317500" lvl="0" marL="457200" rtl="0" algn="l">
              <a:spcBef>
                <a:spcPts val="0"/>
              </a:spcBef>
              <a:spcAft>
                <a:spcPts val="0"/>
              </a:spcAft>
              <a:buSzPts val="1400"/>
              <a:buFont typeface="Happy Monkey"/>
              <a:buChar char="●"/>
            </a:pPr>
            <a:r>
              <a:rPr lang="en">
                <a:latin typeface="Happy Monkey"/>
                <a:ea typeface="Happy Monkey"/>
                <a:cs typeface="Happy Monkey"/>
                <a:sym typeface="Happy Monkey"/>
              </a:rPr>
              <a:t>3 dividers (Warm-Ups, Notes, Daily Work)</a:t>
            </a:r>
            <a:endParaRPr>
              <a:latin typeface="Happy Monkey"/>
              <a:ea typeface="Happy Monkey"/>
              <a:cs typeface="Happy Monkey"/>
              <a:sym typeface="Happy Monkey"/>
            </a:endParaRPr>
          </a:p>
          <a:p>
            <a:pPr indent="-317500" lvl="0" marL="457200" rtl="0" algn="l">
              <a:spcBef>
                <a:spcPts val="0"/>
              </a:spcBef>
              <a:spcAft>
                <a:spcPts val="0"/>
              </a:spcAft>
              <a:buSzPts val="1400"/>
              <a:buFont typeface="Happy Monkey"/>
              <a:buChar char="●"/>
            </a:pPr>
            <a:r>
              <a:rPr lang="en">
                <a:latin typeface="Happy Monkey"/>
                <a:ea typeface="Happy Monkey"/>
                <a:cs typeface="Happy Monkey"/>
                <a:sym typeface="Happy Monkey"/>
              </a:rPr>
              <a:t>Notebook Paper</a:t>
            </a:r>
            <a:endParaRPr>
              <a:latin typeface="Happy Monkey"/>
              <a:ea typeface="Happy Monkey"/>
              <a:cs typeface="Happy Monkey"/>
              <a:sym typeface="Happy Monkey"/>
            </a:endParaRPr>
          </a:p>
          <a:p>
            <a:pPr indent="-317500" lvl="0" marL="457200" rtl="0" algn="l">
              <a:spcBef>
                <a:spcPts val="0"/>
              </a:spcBef>
              <a:spcAft>
                <a:spcPts val="0"/>
              </a:spcAft>
              <a:buSzPts val="1400"/>
              <a:buFont typeface="Happy Monkey"/>
              <a:buChar char="●"/>
            </a:pPr>
            <a:r>
              <a:rPr lang="en">
                <a:latin typeface="Happy Monkey"/>
                <a:ea typeface="Happy Monkey"/>
                <a:cs typeface="Happy Monkey"/>
                <a:sym typeface="Happy Monkey"/>
              </a:rPr>
              <a:t>Pen or Pencil (blue or black ink only)</a:t>
            </a:r>
            <a:endParaRPr>
              <a:latin typeface="Happy Monkey"/>
              <a:ea typeface="Happy Monkey"/>
              <a:cs typeface="Happy Monkey"/>
              <a:sym typeface="Happy Monkey"/>
            </a:endParaRPr>
          </a:p>
          <a:p>
            <a:pPr indent="0" lvl="0" marL="0" rtl="0" algn="l">
              <a:spcBef>
                <a:spcPts val="0"/>
              </a:spcBef>
              <a:spcAft>
                <a:spcPts val="0"/>
              </a:spcAft>
              <a:buNone/>
            </a:pPr>
            <a:r>
              <a:t/>
            </a:r>
            <a:endParaRPr>
              <a:latin typeface="Happy Monkey"/>
              <a:ea typeface="Happy Monkey"/>
              <a:cs typeface="Happy Monkey"/>
              <a:sym typeface="Happy Monkey"/>
            </a:endParaRPr>
          </a:p>
        </p:txBody>
      </p:sp>
      <p:sp>
        <p:nvSpPr>
          <p:cNvPr id="58" name="Google Shape;58;p13"/>
          <p:cNvSpPr txBox="1"/>
          <p:nvPr/>
        </p:nvSpPr>
        <p:spPr>
          <a:xfrm>
            <a:off x="3806500" y="1084700"/>
            <a:ext cx="3582900" cy="23088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1600">
                <a:latin typeface="Happy Monkey"/>
                <a:ea typeface="Happy Monkey"/>
                <a:cs typeface="Happy Monkey"/>
                <a:sym typeface="Happy Monkey"/>
              </a:rPr>
              <a:t>Course Description</a:t>
            </a:r>
            <a:endParaRPr b="1" sz="1600">
              <a:latin typeface="Happy Monkey"/>
              <a:ea typeface="Happy Monkey"/>
              <a:cs typeface="Happy Monkey"/>
              <a:sym typeface="Happy Monkey"/>
            </a:endParaRPr>
          </a:p>
          <a:p>
            <a:pPr indent="0" lvl="0" marL="0" rtl="0" algn="ctr">
              <a:spcBef>
                <a:spcPts val="0"/>
              </a:spcBef>
              <a:spcAft>
                <a:spcPts val="0"/>
              </a:spcAft>
              <a:buNone/>
            </a:pPr>
            <a:r>
              <a:t/>
            </a:r>
            <a:endParaRPr b="1" sz="700">
              <a:latin typeface="Happy Monkey"/>
              <a:ea typeface="Happy Monkey"/>
              <a:cs typeface="Happy Monkey"/>
              <a:sym typeface="Happy Monkey"/>
            </a:endParaRPr>
          </a:p>
          <a:p>
            <a:pPr indent="0" lvl="0" marL="0" rtl="0" algn="l">
              <a:spcBef>
                <a:spcPts val="0"/>
              </a:spcBef>
              <a:spcAft>
                <a:spcPts val="0"/>
              </a:spcAft>
              <a:buNone/>
            </a:pPr>
            <a:r>
              <a:rPr lang="en" sz="1150">
                <a:solidFill>
                  <a:schemeClr val="dk1"/>
                </a:solidFill>
                <a:latin typeface="Happy Monkey"/>
                <a:ea typeface="Happy Monkey"/>
                <a:cs typeface="Happy Monkey"/>
                <a:sym typeface="Happy Monkey"/>
              </a:rPr>
              <a:t>United States History I: Beginnings to the Industrial Revolution, is the first part of a two-course study of U.S. History. Students will be required to use historical and critical thinking skills to navigate the social and political history of the United States from Prehistoric times to the Industrial Revolution. The objectives of this course directly correspond with the </a:t>
            </a:r>
            <a:r>
              <a:rPr lang="en" sz="1150" u="sng">
                <a:solidFill>
                  <a:schemeClr val="dk1"/>
                </a:solidFill>
                <a:latin typeface="Happy Monkey"/>
                <a:ea typeface="Happy Monkey"/>
                <a:cs typeface="Happy Monkey"/>
                <a:sym typeface="Happy Monkey"/>
              </a:rPr>
              <a:t>Alabama Course of Study: Social Studies</a:t>
            </a:r>
            <a:r>
              <a:rPr lang="en" sz="1150">
                <a:solidFill>
                  <a:schemeClr val="dk1"/>
                </a:solidFill>
                <a:latin typeface="Happy Monkey"/>
                <a:ea typeface="Happy Monkey"/>
                <a:cs typeface="Happy Monkey"/>
                <a:sym typeface="Happy Monkey"/>
              </a:rPr>
              <a:t>. </a:t>
            </a:r>
            <a:endParaRPr sz="1150">
              <a:latin typeface="Happy Monkey"/>
              <a:ea typeface="Happy Monkey"/>
              <a:cs typeface="Happy Monkey"/>
              <a:sym typeface="Happy Monkey"/>
            </a:endParaRPr>
          </a:p>
        </p:txBody>
      </p:sp>
      <p:sp>
        <p:nvSpPr>
          <p:cNvPr id="59" name="Google Shape;59;p13"/>
          <p:cNvSpPr txBox="1"/>
          <p:nvPr/>
        </p:nvSpPr>
        <p:spPr>
          <a:xfrm>
            <a:off x="3806500" y="3505150"/>
            <a:ext cx="3582900" cy="3678900"/>
          </a:xfrm>
          <a:prstGeom prst="rect">
            <a:avLst/>
          </a:prstGeom>
          <a:noFill/>
          <a:ln cap="flat" cmpd="sng" w="19050">
            <a:solidFill>
              <a:schemeClr val="dk1"/>
            </a:solidFill>
            <a:prstDash val="solid"/>
            <a:round/>
            <a:headEnd len="sm" w="sm" type="none"/>
            <a:tailEnd len="sm" w="sm" type="none"/>
          </a:ln>
        </p:spPr>
        <p:txBody>
          <a:bodyPr anchorCtr="0" anchor="t" bIns="91425" lIns="228600" spcFirstLastPara="1" rIns="91425" wrap="square" tIns="91425">
            <a:spAutoFit/>
          </a:bodyPr>
          <a:lstStyle/>
          <a:p>
            <a:pPr indent="0" lvl="0" marL="0" rtl="0" algn="ctr">
              <a:spcBef>
                <a:spcPts val="0"/>
              </a:spcBef>
              <a:spcAft>
                <a:spcPts val="0"/>
              </a:spcAft>
              <a:buNone/>
            </a:pPr>
            <a:r>
              <a:rPr b="1" lang="en" sz="1600">
                <a:latin typeface="Happy Monkey"/>
                <a:ea typeface="Happy Monkey"/>
                <a:cs typeface="Happy Monkey"/>
                <a:sym typeface="Happy Monkey"/>
              </a:rPr>
              <a:t>Expectations</a:t>
            </a:r>
            <a:endParaRPr b="1" sz="1600">
              <a:latin typeface="Happy Monkey"/>
              <a:ea typeface="Happy Monkey"/>
              <a:cs typeface="Happy Monkey"/>
              <a:sym typeface="Happy Monkey"/>
            </a:endParaRPr>
          </a:p>
          <a:p>
            <a:pPr indent="0" lvl="0" marL="0" rtl="0" algn="ctr">
              <a:spcBef>
                <a:spcPts val="0"/>
              </a:spcBef>
              <a:spcAft>
                <a:spcPts val="0"/>
              </a:spcAft>
              <a:buNone/>
            </a:pPr>
            <a:r>
              <a:t/>
            </a:r>
            <a:endParaRPr b="1" sz="700">
              <a:latin typeface="Happy Monkey"/>
              <a:ea typeface="Happy Monkey"/>
              <a:cs typeface="Happy Monkey"/>
              <a:sym typeface="Happy Monkey"/>
            </a:endParaRPr>
          </a:p>
          <a:p>
            <a:pPr indent="-304800" lvl="0" marL="228600" rtl="0" algn="l">
              <a:spcBef>
                <a:spcPts val="0"/>
              </a:spcBef>
              <a:spcAft>
                <a:spcPts val="0"/>
              </a:spcAft>
              <a:buClr>
                <a:schemeClr val="dk1"/>
              </a:buClr>
              <a:buSzPts val="1200"/>
              <a:buFont typeface="Happy Monkey"/>
              <a:buAutoNum type="arabicPeriod"/>
            </a:pPr>
            <a:r>
              <a:rPr lang="en" sz="1200">
                <a:solidFill>
                  <a:schemeClr val="dk1"/>
                </a:solidFill>
                <a:latin typeface="Happy Monkey"/>
                <a:ea typeface="Happy Monkey"/>
                <a:cs typeface="Happy Monkey"/>
                <a:sym typeface="Happy Monkey"/>
              </a:rPr>
              <a:t>BE ON TIME. This means </a:t>
            </a:r>
            <a:r>
              <a:rPr lang="en" sz="1200" u="sng">
                <a:solidFill>
                  <a:schemeClr val="dk1"/>
                </a:solidFill>
                <a:latin typeface="Happy Monkey"/>
                <a:ea typeface="Happy Monkey"/>
                <a:cs typeface="Happy Monkey"/>
                <a:sym typeface="Happy Monkey"/>
              </a:rPr>
              <a:t>seated and working when the bell rings.</a:t>
            </a:r>
            <a:endParaRPr sz="1200" u="sng">
              <a:solidFill>
                <a:schemeClr val="dk1"/>
              </a:solidFill>
              <a:latin typeface="Happy Monkey"/>
              <a:ea typeface="Happy Monkey"/>
              <a:cs typeface="Happy Monkey"/>
              <a:sym typeface="Happy Monkey"/>
            </a:endParaRPr>
          </a:p>
          <a:p>
            <a:pPr indent="-304800" lvl="0" marL="228600" rtl="0" algn="l">
              <a:spcBef>
                <a:spcPts val="0"/>
              </a:spcBef>
              <a:spcAft>
                <a:spcPts val="0"/>
              </a:spcAft>
              <a:buClr>
                <a:schemeClr val="dk1"/>
              </a:buClr>
              <a:buSzPts val="1200"/>
              <a:buFont typeface="Happy Monkey"/>
              <a:buAutoNum type="arabicPeriod"/>
            </a:pPr>
            <a:r>
              <a:rPr lang="en" sz="1200">
                <a:solidFill>
                  <a:schemeClr val="dk1"/>
                </a:solidFill>
                <a:latin typeface="Happy Monkey"/>
                <a:ea typeface="Happy Monkey"/>
                <a:cs typeface="Happy Monkey"/>
                <a:sym typeface="Happy Monkey"/>
              </a:rPr>
              <a:t>BE ON TASK at all times. </a:t>
            </a:r>
            <a:endParaRPr sz="1200">
              <a:solidFill>
                <a:schemeClr val="dk1"/>
              </a:solidFill>
              <a:latin typeface="Happy Monkey"/>
              <a:ea typeface="Happy Monkey"/>
              <a:cs typeface="Happy Monkey"/>
              <a:sym typeface="Happy Monkey"/>
            </a:endParaRPr>
          </a:p>
          <a:p>
            <a:pPr indent="-304800" lvl="0" marL="228600" rtl="0" algn="l">
              <a:spcBef>
                <a:spcPts val="0"/>
              </a:spcBef>
              <a:spcAft>
                <a:spcPts val="0"/>
              </a:spcAft>
              <a:buClr>
                <a:schemeClr val="dk1"/>
              </a:buClr>
              <a:buSzPts val="1200"/>
              <a:buFont typeface="Happy Monkey"/>
              <a:buAutoNum type="arabicPeriod"/>
            </a:pPr>
            <a:r>
              <a:rPr lang="en" sz="1200">
                <a:solidFill>
                  <a:schemeClr val="dk1"/>
                </a:solidFill>
                <a:latin typeface="Happy Monkey"/>
                <a:ea typeface="Happy Monkey"/>
                <a:cs typeface="Happy Monkey"/>
                <a:sym typeface="Happy Monkey"/>
              </a:rPr>
              <a:t>If food or drink is disrupting instruction, be prepared to throw it away. Clean up after yourself. If you make or see a mess, DO NOT BE AFRAID TO TELL THE TEACHER.</a:t>
            </a:r>
            <a:endParaRPr sz="1200">
              <a:solidFill>
                <a:schemeClr val="dk1"/>
              </a:solidFill>
              <a:latin typeface="Happy Monkey"/>
              <a:ea typeface="Happy Monkey"/>
              <a:cs typeface="Happy Monkey"/>
              <a:sym typeface="Happy Monkey"/>
            </a:endParaRPr>
          </a:p>
          <a:p>
            <a:pPr indent="-304800" lvl="0" marL="228600" rtl="0" algn="l">
              <a:spcBef>
                <a:spcPts val="0"/>
              </a:spcBef>
              <a:spcAft>
                <a:spcPts val="0"/>
              </a:spcAft>
              <a:buClr>
                <a:schemeClr val="dk1"/>
              </a:buClr>
              <a:buSzPts val="1200"/>
              <a:buFont typeface="Happy Monkey"/>
              <a:buAutoNum type="arabicPeriod"/>
            </a:pPr>
            <a:r>
              <a:rPr lang="en" sz="1200">
                <a:solidFill>
                  <a:schemeClr val="dk1"/>
                </a:solidFill>
                <a:latin typeface="Happy Monkey"/>
                <a:ea typeface="Happy Monkey"/>
                <a:cs typeface="Happy Monkey"/>
                <a:sym typeface="Happy Monkey"/>
              </a:rPr>
              <a:t>RESPECT your classmates, the teacher, and yourselves. Respect others’ opinions, ideas, belongings, personal space, etc. </a:t>
            </a:r>
            <a:r>
              <a:rPr lang="en" sz="1200" u="sng">
                <a:solidFill>
                  <a:schemeClr val="dk1"/>
                </a:solidFill>
                <a:latin typeface="Happy Monkey"/>
                <a:ea typeface="Happy Monkey"/>
                <a:cs typeface="Happy Monkey"/>
                <a:sym typeface="Happy Monkey"/>
              </a:rPr>
              <a:t>Disrespect will not be tolerated</a:t>
            </a:r>
            <a:r>
              <a:rPr lang="en" sz="1200">
                <a:solidFill>
                  <a:schemeClr val="dk1"/>
                </a:solidFill>
                <a:latin typeface="Happy Monkey"/>
                <a:ea typeface="Happy Monkey"/>
                <a:cs typeface="Happy Monkey"/>
                <a:sym typeface="Happy Monkey"/>
              </a:rPr>
              <a:t>. </a:t>
            </a:r>
            <a:endParaRPr sz="1200">
              <a:solidFill>
                <a:schemeClr val="dk1"/>
              </a:solidFill>
              <a:latin typeface="Happy Monkey"/>
              <a:ea typeface="Happy Monkey"/>
              <a:cs typeface="Happy Monkey"/>
              <a:sym typeface="Happy Monkey"/>
            </a:endParaRPr>
          </a:p>
          <a:p>
            <a:pPr indent="-304800" lvl="0" marL="228600" rtl="0" algn="l">
              <a:spcBef>
                <a:spcPts val="0"/>
              </a:spcBef>
              <a:spcAft>
                <a:spcPts val="0"/>
              </a:spcAft>
              <a:buClr>
                <a:schemeClr val="dk1"/>
              </a:buClr>
              <a:buSzPts val="1200"/>
              <a:buFont typeface="Happy Monkey"/>
              <a:buAutoNum type="arabicPeriod"/>
            </a:pPr>
            <a:r>
              <a:rPr lang="en" sz="1200">
                <a:solidFill>
                  <a:schemeClr val="dk1"/>
                </a:solidFill>
                <a:latin typeface="Happy Monkey"/>
                <a:ea typeface="Happy Monkey"/>
                <a:cs typeface="Happy Monkey"/>
                <a:sym typeface="Happy Monkey"/>
              </a:rPr>
              <a:t>Be an active participant in class.</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ctr">
              <a:spcBef>
                <a:spcPts val="0"/>
              </a:spcBef>
              <a:spcAft>
                <a:spcPts val="0"/>
              </a:spcAft>
              <a:buNone/>
            </a:pPr>
            <a:r>
              <a:rPr b="1" lang="en" sz="1200">
                <a:solidFill>
                  <a:schemeClr val="dk1"/>
                </a:solidFill>
                <a:latin typeface="Happy Monkey"/>
                <a:ea typeface="Happy Monkey"/>
                <a:cs typeface="Happy Monkey"/>
                <a:sym typeface="Happy Monkey"/>
              </a:rPr>
              <a:t>**All other school rules apply. Consult the HHS Code of Conduct.**</a:t>
            </a:r>
            <a:endParaRPr sz="1200">
              <a:solidFill>
                <a:schemeClr val="dk1"/>
              </a:solidFill>
              <a:latin typeface="Happy Monkey"/>
              <a:ea typeface="Happy Monkey"/>
              <a:cs typeface="Happy Monkey"/>
              <a:sym typeface="Happy Monkey"/>
            </a:endParaRPr>
          </a:p>
        </p:txBody>
      </p:sp>
      <p:sp>
        <p:nvSpPr>
          <p:cNvPr id="60" name="Google Shape;60;p13"/>
          <p:cNvSpPr txBox="1"/>
          <p:nvPr/>
        </p:nvSpPr>
        <p:spPr>
          <a:xfrm>
            <a:off x="525925" y="4721350"/>
            <a:ext cx="2903700" cy="24474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1600">
                <a:latin typeface="Happy Monkey"/>
                <a:ea typeface="Happy Monkey"/>
                <a:cs typeface="Happy Monkey"/>
                <a:sym typeface="Happy Monkey"/>
              </a:rPr>
              <a:t>Technology </a:t>
            </a:r>
            <a:endParaRPr b="1" sz="1600">
              <a:latin typeface="Happy Monkey"/>
              <a:ea typeface="Happy Monkey"/>
              <a:cs typeface="Happy Monkey"/>
              <a:sym typeface="Happy Monkey"/>
            </a:endParaRPr>
          </a:p>
          <a:p>
            <a:pPr indent="0" lvl="0" marL="0" rtl="0" algn="ctr">
              <a:spcBef>
                <a:spcPts val="0"/>
              </a:spcBef>
              <a:spcAft>
                <a:spcPts val="0"/>
              </a:spcAft>
              <a:buNone/>
            </a:pPr>
            <a:r>
              <a:t/>
            </a:r>
            <a:endParaRPr sz="700">
              <a:latin typeface="Happy Monkey"/>
              <a:ea typeface="Happy Monkey"/>
              <a:cs typeface="Happy Monkey"/>
              <a:sym typeface="Happy Monkey"/>
            </a:endParaRPr>
          </a:p>
          <a:p>
            <a:pPr indent="0" lvl="0" marL="0" rtl="0" algn="l">
              <a:spcBef>
                <a:spcPts val="0"/>
              </a:spcBef>
              <a:spcAft>
                <a:spcPts val="0"/>
              </a:spcAft>
              <a:buNone/>
            </a:pPr>
            <a:r>
              <a:rPr lang="en" sz="1200">
                <a:latin typeface="Happy Monkey"/>
                <a:ea typeface="Happy Monkey"/>
                <a:cs typeface="Happy Monkey"/>
                <a:sym typeface="Happy Monkey"/>
              </a:rPr>
              <a:t>Technology will be used for many in-class assignments. Cell phones  devices will be docked upon entering class daily. If a student is caught with a device in use for anything not related to class (TikTok, Twitter, Instagram, Snapchat, texting, etc.) it will be subject to </a:t>
            </a:r>
            <a:r>
              <a:rPr lang="en" sz="1200">
                <a:latin typeface="Happy Monkey"/>
                <a:ea typeface="Happy Monkey"/>
                <a:cs typeface="Happy Monkey"/>
                <a:sym typeface="Happy Monkey"/>
              </a:rPr>
              <a:t>confiscation and the student to </a:t>
            </a:r>
            <a:r>
              <a:rPr lang="en" sz="1200">
                <a:latin typeface="Happy Monkey"/>
                <a:ea typeface="Happy Monkey"/>
                <a:cs typeface="Happy Monkey"/>
                <a:sym typeface="Happy Monkey"/>
              </a:rPr>
              <a:t>disciplinary action. </a:t>
            </a:r>
            <a:endParaRPr sz="1200">
              <a:latin typeface="Happy Monkey"/>
              <a:ea typeface="Happy Monkey"/>
              <a:cs typeface="Happy Monkey"/>
              <a:sym typeface="Happy Monkey"/>
            </a:endParaRPr>
          </a:p>
          <a:p>
            <a:pPr indent="0" lvl="0" marL="0" rtl="0" algn="l">
              <a:spcBef>
                <a:spcPts val="0"/>
              </a:spcBef>
              <a:spcAft>
                <a:spcPts val="0"/>
              </a:spcAft>
              <a:buNone/>
            </a:pPr>
            <a:r>
              <a:t/>
            </a:r>
            <a:endParaRPr sz="400">
              <a:latin typeface="Happy Monkey"/>
              <a:ea typeface="Happy Monkey"/>
              <a:cs typeface="Happy Monkey"/>
              <a:sym typeface="Happy Monkey"/>
            </a:endParaRPr>
          </a:p>
        </p:txBody>
      </p:sp>
      <p:sp>
        <p:nvSpPr>
          <p:cNvPr id="61" name="Google Shape;61;p13"/>
          <p:cNvSpPr txBox="1"/>
          <p:nvPr/>
        </p:nvSpPr>
        <p:spPr>
          <a:xfrm>
            <a:off x="499525" y="7299800"/>
            <a:ext cx="6889800" cy="24321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1600">
                <a:latin typeface="Happy Monkey"/>
                <a:ea typeface="Happy Monkey"/>
                <a:cs typeface="Happy Monkey"/>
                <a:sym typeface="Happy Monkey"/>
              </a:rPr>
              <a:t>Gradin</a:t>
            </a:r>
            <a:r>
              <a:rPr b="1" lang="en" sz="1600">
                <a:latin typeface="Happy Monkey"/>
                <a:ea typeface="Happy Monkey"/>
                <a:cs typeface="Happy Monkey"/>
                <a:sym typeface="Happy Monkey"/>
              </a:rPr>
              <a:t>g </a:t>
            </a:r>
            <a:endParaRPr b="1" sz="1600">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2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sz="1000">
              <a:solidFill>
                <a:schemeClr val="dk1"/>
              </a:solidFill>
              <a:latin typeface="Happy Monkey"/>
              <a:ea typeface="Happy Monkey"/>
              <a:cs typeface="Happy Monkey"/>
              <a:sym typeface="Happy Monkey"/>
            </a:endParaRPr>
          </a:p>
        </p:txBody>
      </p:sp>
      <p:pic>
        <p:nvPicPr>
          <p:cNvPr id="62" name="Google Shape;62;p13"/>
          <p:cNvPicPr preferRelativeResize="0"/>
          <p:nvPr/>
        </p:nvPicPr>
        <p:blipFill rotWithShape="1">
          <a:blip r:embed="rId3">
            <a:alphaModFix/>
          </a:blip>
          <a:srcRect b="0" l="0" r="0" t="0"/>
          <a:stretch/>
        </p:blipFill>
        <p:spPr>
          <a:xfrm>
            <a:off x="3114675" y="7748750"/>
            <a:ext cx="1543049" cy="1459650"/>
          </a:xfrm>
          <a:prstGeom prst="rect">
            <a:avLst/>
          </a:prstGeom>
          <a:noFill/>
          <a:ln>
            <a:noFill/>
          </a:ln>
        </p:spPr>
      </p:pic>
      <p:sp>
        <p:nvSpPr>
          <p:cNvPr id="63" name="Google Shape;63;p13"/>
          <p:cNvSpPr txBox="1"/>
          <p:nvPr/>
        </p:nvSpPr>
        <p:spPr>
          <a:xfrm>
            <a:off x="3248800" y="8129303"/>
            <a:ext cx="557700" cy="249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lang="en">
                <a:solidFill>
                  <a:srgbClr val="FFFFFF"/>
                </a:solidFill>
                <a:latin typeface="Happy Monkey"/>
                <a:ea typeface="Happy Monkey"/>
                <a:cs typeface="Happy Monkey"/>
                <a:sym typeface="Happy Monkey"/>
              </a:rPr>
              <a:t>4</a:t>
            </a:r>
            <a:r>
              <a:rPr i="0" lang="en" u="none" cap="none" strike="noStrike">
                <a:solidFill>
                  <a:srgbClr val="FFFFFF"/>
                </a:solidFill>
                <a:latin typeface="Happy Monkey"/>
                <a:ea typeface="Happy Monkey"/>
                <a:cs typeface="Happy Monkey"/>
                <a:sym typeface="Happy Monkey"/>
              </a:rPr>
              <a:t>0%</a:t>
            </a:r>
            <a:endParaRPr i="0" u="none" cap="none" strike="noStrike">
              <a:solidFill>
                <a:srgbClr val="000000"/>
              </a:solidFill>
              <a:latin typeface="Happy Monkey"/>
              <a:ea typeface="Happy Monkey"/>
              <a:cs typeface="Happy Monkey"/>
              <a:sym typeface="Happy Monkey"/>
            </a:endParaRPr>
          </a:p>
        </p:txBody>
      </p:sp>
      <p:sp>
        <p:nvSpPr>
          <p:cNvPr id="64" name="Google Shape;64;p13"/>
          <p:cNvSpPr txBox="1"/>
          <p:nvPr/>
        </p:nvSpPr>
        <p:spPr>
          <a:xfrm>
            <a:off x="3961127" y="8427732"/>
            <a:ext cx="696600" cy="369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lang="en">
                <a:solidFill>
                  <a:srgbClr val="FFFFFF"/>
                </a:solidFill>
                <a:latin typeface="Happy Monkey"/>
                <a:ea typeface="Happy Monkey"/>
                <a:cs typeface="Happy Monkey"/>
                <a:sym typeface="Happy Monkey"/>
              </a:rPr>
              <a:t>6</a:t>
            </a:r>
            <a:r>
              <a:rPr i="0" lang="en" u="none" cap="none" strike="noStrike">
                <a:solidFill>
                  <a:srgbClr val="FFFFFF"/>
                </a:solidFill>
                <a:latin typeface="Happy Monkey"/>
                <a:ea typeface="Happy Monkey"/>
                <a:cs typeface="Happy Monkey"/>
                <a:sym typeface="Happy Monkey"/>
              </a:rPr>
              <a:t>0%</a:t>
            </a:r>
            <a:endParaRPr i="0" u="none" cap="none" strike="noStrike">
              <a:solidFill>
                <a:srgbClr val="000000"/>
              </a:solidFill>
              <a:latin typeface="Happy Monkey"/>
              <a:ea typeface="Happy Monkey"/>
              <a:cs typeface="Happy Monkey"/>
              <a:sym typeface="Happy Monkey"/>
            </a:endParaRPr>
          </a:p>
        </p:txBody>
      </p:sp>
      <p:sp>
        <p:nvSpPr>
          <p:cNvPr id="65" name="Google Shape;65;p13"/>
          <p:cNvSpPr txBox="1"/>
          <p:nvPr/>
        </p:nvSpPr>
        <p:spPr>
          <a:xfrm>
            <a:off x="878900" y="7572800"/>
            <a:ext cx="1843200" cy="981300"/>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lang="en" sz="1200" u="sng">
                <a:latin typeface="Happy Monkey"/>
                <a:ea typeface="Happy Monkey"/>
                <a:cs typeface="Happy Monkey"/>
                <a:sym typeface="Happy Monkey"/>
              </a:rPr>
              <a:t>Minor Assignments</a:t>
            </a:r>
            <a:r>
              <a:rPr i="0" lang="en" sz="1200" u="none" cap="none" strike="noStrike">
                <a:solidFill>
                  <a:srgbClr val="000000"/>
                </a:solidFill>
                <a:latin typeface="Happy Monkey"/>
                <a:ea typeface="Happy Monkey"/>
                <a:cs typeface="Happy Monkey"/>
                <a:sym typeface="Happy Monkey"/>
              </a:rPr>
              <a:t>:</a:t>
            </a:r>
            <a:endParaRPr i="0" sz="1200" u="none" cap="none" strike="noStrike">
              <a:solidFill>
                <a:srgbClr val="000000"/>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200"/>
              <a:buFont typeface="Arial"/>
              <a:buNone/>
            </a:pPr>
            <a:r>
              <a:rPr i="0" lang="en" sz="1100" u="none" cap="none" strike="noStrike">
                <a:solidFill>
                  <a:srgbClr val="000000"/>
                </a:solidFill>
                <a:latin typeface="Happy Monkey"/>
                <a:ea typeface="Happy Monkey"/>
                <a:cs typeface="Happy Monkey"/>
                <a:sym typeface="Happy Monkey"/>
              </a:rPr>
              <a:t>This includes classwork, homework,  warm-ups, exit tickets, discussions, and more.</a:t>
            </a:r>
            <a:endParaRPr i="0" sz="1100" u="none" cap="none" strike="noStrike">
              <a:solidFill>
                <a:srgbClr val="000000"/>
              </a:solidFill>
              <a:latin typeface="Happy Monkey"/>
              <a:ea typeface="Happy Monkey"/>
              <a:cs typeface="Happy Monkey"/>
              <a:sym typeface="Happy Monkey"/>
            </a:endParaRPr>
          </a:p>
        </p:txBody>
      </p:sp>
      <p:sp>
        <p:nvSpPr>
          <p:cNvPr id="66" name="Google Shape;66;p13"/>
          <p:cNvSpPr txBox="1"/>
          <p:nvPr/>
        </p:nvSpPr>
        <p:spPr>
          <a:xfrm>
            <a:off x="5159775" y="8378900"/>
            <a:ext cx="1843200" cy="1164600"/>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2000"/>
              <a:buFont typeface="Arial"/>
              <a:buNone/>
            </a:pPr>
            <a:r>
              <a:rPr lang="en" sz="1200" u="sng">
                <a:solidFill>
                  <a:schemeClr val="dk1"/>
                </a:solidFill>
                <a:latin typeface="Happy Monkey"/>
                <a:ea typeface="Happy Monkey"/>
                <a:cs typeface="Happy Monkey"/>
                <a:sym typeface="Happy Monkey"/>
              </a:rPr>
              <a:t>Major Assignments:</a:t>
            </a:r>
            <a:endParaRPr sz="1200" u="sng">
              <a:solidFill>
                <a:schemeClr val="dk1"/>
              </a:solidFill>
              <a:latin typeface="Happy Monkey"/>
              <a:ea typeface="Happy Monkey"/>
              <a:cs typeface="Happy Monkey"/>
              <a:sym typeface="Happy Monkey"/>
            </a:endParaRPr>
          </a:p>
          <a:p>
            <a:pPr indent="0" lvl="0" marL="0" rtl="0" algn="l">
              <a:spcBef>
                <a:spcPts val="0"/>
              </a:spcBef>
              <a:spcAft>
                <a:spcPts val="0"/>
              </a:spcAft>
              <a:buClr>
                <a:schemeClr val="dk1"/>
              </a:buClr>
              <a:buSzPts val="1200"/>
              <a:buFont typeface="Arial"/>
              <a:buNone/>
            </a:pPr>
            <a:r>
              <a:rPr lang="en" sz="1200">
                <a:solidFill>
                  <a:schemeClr val="dk1"/>
                </a:solidFill>
                <a:latin typeface="Happy Monkey"/>
                <a:ea typeface="Happy Monkey"/>
                <a:cs typeface="Happy Monkey"/>
                <a:sym typeface="Happy Monkey"/>
              </a:rPr>
              <a:t>This includes quizzes, tests, essays, projects, presentations, and more.</a:t>
            </a:r>
            <a:endParaRPr sz="1200">
              <a:solidFill>
                <a:schemeClr val="dk1"/>
              </a:solidFill>
              <a:latin typeface="Happy Monkey"/>
              <a:ea typeface="Happy Monkey"/>
              <a:cs typeface="Happy Monkey"/>
              <a:sym typeface="Happy Monkey"/>
            </a:endParaRPr>
          </a:p>
        </p:txBody>
      </p:sp>
      <p:cxnSp>
        <p:nvCxnSpPr>
          <p:cNvPr id="67" name="Google Shape;67;p13"/>
          <p:cNvCxnSpPr>
            <a:stCxn id="63" idx="1"/>
            <a:endCxn id="65" idx="3"/>
          </p:cNvCxnSpPr>
          <p:nvPr/>
        </p:nvCxnSpPr>
        <p:spPr>
          <a:xfrm rot="10800000">
            <a:off x="2722000" y="8063303"/>
            <a:ext cx="526800" cy="190800"/>
          </a:xfrm>
          <a:prstGeom prst="straightConnector1">
            <a:avLst/>
          </a:prstGeom>
          <a:noFill/>
          <a:ln cap="flat" cmpd="sng" w="9525">
            <a:solidFill>
              <a:srgbClr val="000000"/>
            </a:solidFill>
            <a:prstDash val="solid"/>
            <a:round/>
            <a:headEnd len="sm" w="sm" type="none"/>
            <a:tailEnd len="sm" w="sm" type="none"/>
          </a:ln>
        </p:spPr>
      </p:cxnSp>
      <p:cxnSp>
        <p:nvCxnSpPr>
          <p:cNvPr id="68" name="Google Shape;68;p13"/>
          <p:cNvCxnSpPr>
            <a:endCxn id="64" idx="2"/>
          </p:cNvCxnSpPr>
          <p:nvPr/>
        </p:nvCxnSpPr>
        <p:spPr>
          <a:xfrm rot="10800000">
            <a:off x="4309427" y="8797032"/>
            <a:ext cx="850200" cy="272400"/>
          </a:xfrm>
          <a:prstGeom prst="straightConnector1">
            <a:avLst/>
          </a:prstGeom>
          <a:noFill/>
          <a:ln cap="flat" cmpd="sng" w="9525">
            <a:solidFill>
              <a:srgbClr val="000000"/>
            </a:solidFill>
            <a:prstDash val="solid"/>
            <a:round/>
            <a:headEnd len="sm" w="sm" type="none"/>
            <a:tailEnd len="sm" w="sm" type="none"/>
          </a:ln>
        </p:spPr>
      </p:cxnSp>
      <p:sp>
        <p:nvSpPr>
          <p:cNvPr id="69" name="Google Shape;69;p13"/>
          <p:cNvSpPr txBox="1"/>
          <p:nvPr/>
        </p:nvSpPr>
        <p:spPr>
          <a:xfrm>
            <a:off x="648200" y="9069425"/>
            <a:ext cx="2304600" cy="492600"/>
          </a:xfrm>
          <a:prstGeom prst="rect">
            <a:avLst/>
          </a:prstGeom>
          <a:noFill/>
          <a:ln cap="flat" cmpd="sng" w="19050">
            <a:solidFill>
              <a:schemeClr val="dk1"/>
            </a:solidFill>
            <a:prstDash val="dot"/>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dk1"/>
                </a:solidFill>
                <a:latin typeface="Happy Monkey"/>
                <a:ea typeface="Happy Monkey"/>
                <a:cs typeface="Happy Monkey"/>
                <a:sym typeface="Happy Monkey"/>
              </a:rPr>
              <a:t>Semester Exam = </a:t>
            </a:r>
            <a:r>
              <a:rPr lang="en" sz="1000">
                <a:solidFill>
                  <a:srgbClr val="222222"/>
                </a:solidFill>
                <a:latin typeface="Happy Monkey"/>
                <a:ea typeface="Happy Monkey"/>
                <a:cs typeface="Happy Monkey"/>
                <a:sym typeface="Happy Monkey"/>
              </a:rPr>
              <a:t>20% of Semester Average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4"/>
          <p:cNvSpPr txBox="1"/>
          <p:nvPr/>
        </p:nvSpPr>
        <p:spPr>
          <a:xfrm>
            <a:off x="385500" y="208175"/>
            <a:ext cx="7001400" cy="1139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latin typeface="Happy Monkey"/>
                <a:ea typeface="Happy Monkey"/>
                <a:cs typeface="Happy Monkey"/>
                <a:sym typeface="Happy Monkey"/>
              </a:rPr>
              <a:t>Make-Up Policy/Late Work </a:t>
            </a:r>
            <a:r>
              <a:rPr lang="en"/>
              <a:t> </a:t>
            </a:r>
            <a:endParaRPr/>
          </a:p>
          <a:p>
            <a:pPr indent="0" lvl="0" marL="0" rtl="0" algn="l">
              <a:spcBef>
                <a:spcPts val="0"/>
              </a:spcBef>
              <a:spcAft>
                <a:spcPts val="0"/>
              </a:spcAft>
              <a:buNone/>
            </a:pPr>
            <a:r>
              <a:rPr lang="en" sz="1200">
                <a:solidFill>
                  <a:schemeClr val="dk1"/>
                </a:solidFill>
                <a:latin typeface="Happy Monkey"/>
                <a:ea typeface="Happy Monkey"/>
                <a:cs typeface="Happy Monkey"/>
                <a:sym typeface="Happy Monkey"/>
              </a:rPr>
              <a:t>Be sure you have a valid excuse upon returning to school. When you return from an absence, </a:t>
            </a:r>
            <a:r>
              <a:rPr b="1" lang="en" sz="1200">
                <a:solidFill>
                  <a:schemeClr val="dk1"/>
                </a:solidFill>
                <a:latin typeface="Happy Monkey"/>
                <a:ea typeface="Happy Monkey"/>
                <a:cs typeface="Happy Monkey"/>
                <a:sym typeface="Happy Monkey"/>
              </a:rPr>
              <a:t>you</a:t>
            </a:r>
            <a:r>
              <a:rPr lang="en" sz="1200">
                <a:solidFill>
                  <a:schemeClr val="dk1"/>
                </a:solidFill>
                <a:latin typeface="Happy Monkey"/>
                <a:ea typeface="Happy Monkey"/>
                <a:cs typeface="Happy Monkey"/>
                <a:sym typeface="Happy Monkey"/>
              </a:rPr>
              <a:t> are responsible for obtaining </a:t>
            </a:r>
            <a:r>
              <a:rPr b="1" lang="en" sz="1200">
                <a:solidFill>
                  <a:schemeClr val="dk1"/>
                </a:solidFill>
                <a:latin typeface="Happy Monkey"/>
                <a:ea typeface="Happy Monkey"/>
                <a:cs typeface="Happy Monkey"/>
                <a:sym typeface="Happy Monkey"/>
              </a:rPr>
              <a:t>your</a:t>
            </a:r>
            <a:r>
              <a:rPr lang="en" sz="1200">
                <a:solidFill>
                  <a:schemeClr val="dk1"/>
                </a:solidFill>
                <a:latin typeface="Happy Monkey"/>
                <a:ea typeface="Happy Monkey"/>
                <a:cs typeface="Happy Monkey"/>
                <a:sym typeface="Happy Monkey"/>
              </a:rPr>
              <a:t> make-up work. See Mrs. Sittason before class or after class. </a:t>
            </a:r>
            <a:r>
              <a:rPr lang="en" sz="1200">
                <a:latin typeface="Happy Monkey"/>
                <a:ea typeface="Happy Monkey"/>
                <a:cs typeface="Happy Monkey"/>
                <a:sym typeface="Happy Monkey"/>
              </a:rPr>
              <a:t>Any late work should be turned in to the “Late Work” bin in the front of the classroom. </a:t>
            </a:r>
            <a:endParaRPr sz="1200">
              <a:latin typeface="Happy Monkey"/>
              <a:ea typeface="Happy Monkey"/>
              <a:cs typeface="Happy Monkey"/>
              <a:sym typeface="Happy Monkey"/>
            </a:endParaRPr>
          </a:p>
        </p:txBody>
      </p:sp>
      <p:sp>
        <p:nvSpPr>
          <p:cNvPr id="75" name="Google Shape;75;p14"/>
          <p:cNvSpPr/>
          <p:nvPr/>
        </p:nvSpPr>
        <p:spPr>
          <a:xfrm>
            <a:off x="3955425" y="1491425"/>
            <a:ext cx="3431400" cy="2453100"/>
          </a:xfrm>
          <a:prstGeom prst="rect">
            <a:avLst/>
          </a:prstGeom>
          <a:noFill/>
          <a:ln cap="flat" cmpd="sng" w="19050">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en" u="none" cap="none" strike="noStrike">
                <a:solidFill>
                  <a:srgbClr val="000000"/>
                </a:solidFill>
                <a:latin typeface="Happy Monkey"/>
                <a:ea typeface="Happy Monkey"/>
                <a:cs typeface="Happy Monkey"/>
                <a:sym typeface="Happy Monkey"/>
              </a:rPr>
              <a:t>Disciplinary Actions</a:t>
            </a:r>
            <a:endParaRPr b="1" i="0" u="none" cap="none" strike="noStrike">
              <a:solidFill>
                <a:srgbClr val="000000"/>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200"/>
              <a:buFont typeface="Arial"/>
              <a:buNone/>
            </a:pPr>
            <a:r>
              <a:t/>
            </a:r>
            <a:endParaRPr b="0" i="0" sz="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i="0" lang="en" sz="1100" u="none" cap="none" strike="noStrike">
                <a:solidFill>
                  <a:srgbClr val="000000"/>
                </a:solidFill>
                <a:latin typeface="Happy Monkey"/>
                <a:ea typeface="Happy Monkey"/>
                <a:cs typeface="Happy Monkey"/>
                <a:sym typeface="Happy Monkey"/>
              </a:rPr>
              <a:t>Failure to comply with my expectations or </a:t>
            </a:r>
            <a:r>
              <a:rPr lang="en" sz="1100">
                <a:latin typeface="Happy Monkey"/>
                <a:ea typeface="Happy Monkey"/>
                <a:cs typeface="Happy Monkey"/>
                <a:sym typeface="Happy Monkey"/>
              </a:rPr>
              <a:t>HHS</a:t>
            </a:r>
            <a:r>
              <a:rPr i="0" lang="en" sz="1100" u="none" cap="none" strike="noStrike">
                <a:solidFill>
                  <a:srgbClr val="000000"/>
                </a:solidFill>
                <a:latin typeface="Happy Monkey"/>
                <a:ea typeface="Happy Monkey"/>
                <a:cs typeface="Happy Monkey"/>
                <a:sym typeface="Happy Monkey"/>
              </a:rPr>
              <a:t> expectations will result in the following:</a:t>
            </a:r>
            <a:endParaRPr i="0" sz="1100" u="none" cap="none" strike="noStrike">
              <a:solidFill>
                <a:srgbClr val="000000"/>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200"/>
              <a:buFont typeface="Arial"/>
              <a:buNone/>
            </a:pPr>
            <a:r>
              <a:t/>
            </a:r>
            <a:endParaRPr i="0" sz="1100" u="none" cap="none" strike="noStrike">
              <a:solidFill>
                <a:srgbClr val="000000"/>
              </a:solidFill>
              <a:latin typeface="Happy Monkey"/>
              <a:ea typeface="Happy Monkey"/>
              <a:cs typeface="Happy Monkey"/>
              <a:sym typeface="Happy Monkey"/>
            </a:endParaRPr>
          </a:p>
          <a:p>
            <a:pPr indent="-222250" lvl="3" marL="342900" marR="0" rtl="0" algn="l">
              <a:lnSpc>
                <a:spcPct val="100000"/>
              </a:lnSpc>
              <a:spcBef>
                <a:spcPts val="0"/>
              </a:spcBef>
              <a:spcAft>
                <a:spcPts val="0"/>
              </a:spcAft>
              <a:buClr>
                <a:srgbClr val="000000"/>
              </a:buClr>
              <a:buSzPts val="1100"/>
              <a:buFont typeface="Happy Monkey"/>
              <a:buAutoNum type="arabicPeriod"/>
            </a:pPr>
            <a:r>
              <a:rPr i="0" lang="en" sz="1100" u="none" cap="none" strike="noStrike">
                <a:solidFill>
                  <a:srgbClr val="000000"/>
                </a:solidFill>
                <a:latin typeface="Happy Monkey"/>
                <a:ea typeface="Happy Monkey"/>
                <a:cs typeface="Happy Monkey"/>
                <a:sym typeface="Happy Monkey"/>
              </a:rPr>
              <a:t>Verbal warning from teacher</a:t>
            </a:r>
            <a:endParaRPr i="0" sz="1100" u="none" cap="none" strike="noStrike">
              <a:solidFill>
                <a:srgbClr val="000000"/>
              </a:solidFill>
              <a:latin typeface="Happy Monkey"/>
              <a:ea typeface="Happy Monkey"/>
              <a:cs typeface="Happy Monkey"/>
              <a:sym typeface="Happy Monkey"/>
            </a:endParaRPr>
          </a:p>
          <a:p>
            <a:pPr indent="-222250" lvl="3" marL="342900" marR="0" rtl="0" algn="l">
              <a:lnSpc>
                <a:spcPct val="100000"/>
              </a:lnSpc>
              <a:spcBef>
                <a:spcPts val="0"/>
              </a:spcBef>
              <a:spcAft>
                <a:spcPts val="0"/>
              </a:spcAft>
              <a:buClr>
                <a:srgbClr val="000000"/>
              </a:buClr>
              <a:buSzPts val="1100"/>
              <a:buFont typeface="Happy Monkey"/>
              <a:buAutoNum type="arabicPeriod"/>
            </a:pPr>
            <a:r>
              <a:rPr i="0" lang="en" sz="1100" u="none" cap="none" strike="noStrike">
                <a:solidFill>
                  <a:srgbClr val="000000"/>
                </a:solidFill>
                <a:latin typeface="Happy Monkey"/>
                <a:ea typeface="Happy Monkey"/>
                <a:cs typeface="Happy Monkey"/>
                <a:sym typeface="Happy Monkey"/>
              </a:rPr>
              <a:t>Email or phone call home</a:t>
            </a:r>
            <a:endParaRPr i="0" sz="1100" u="none" cap="none" strike="noStrike">
              <a:solidFill>
                <a:srgbClr val="000000"/>
              </a:solidFill>
              <a:latin typeface="Happy Monkey"/>
              <a:ea typeface="Happy Monkey"/>
              <a:cs typeface="Happy Monkey"/>
              <a:sym typeface="Happy Monkey"/>
            </a:endParaRPr>
          </a:p>
          <a:p>
            <a:pPr indent="-222250" lvl="3" marL="342900" marR="0" rtl="0" algn="l">
              <a:lnSpc>
                <a:spcPct val="100000"/>
              </a:lnSpc>
              <a:spcBef>
                <a:spcPts val="0"/>
              </a:spcBef>
              <a:spcAft>
                <a:spcPts val="0"/>
              </a:spcAft>
              <a:buClr>
                <a:srgbClr val="000000"/>
              </a:buClr>
              <a:buSzPts val="1100"/>
              <a:buFont typeface="Happy Monkey"/>
              <a:buAutoNum type="arabicPeriod"/>
            </a:pPr>
            <a:r>
              <a:rPr i="0" lang="en" sz="1100" u="none" cap="none" strike="noStrike">
                <a:solidFill>
                  <a:srgbClr val="000000"/>
                </a:solidFill>
                <a:latin typeface="Happy Monkey"/>
                <a:ea typeface="Happy Monkey"/>
                <a:cs typeface="Happy Monkey"/>
                <a:sym typeface="Happy Monkey"/>
              </a:rPr>
              <a:t>Office Referral</a:t>
            </a:r>
            <a:endParaRPr i="0" sz="1100" u="none" cap="none" strike="noStrike">
              <a:solidFill>
                <a:srgbClr val="000000"/>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200"/>
              <a:buFont typeface="Arial"/>
              <a:buNone/>
            </a:pPr>
            <a:r>
              <a:t/>
            </a:r>
            <a:endParaRPr i="0" sz="1100" u="none" cap="none" strike="noStrike">
              <a:solidFill>
                <a:srgbClr val="000000"/>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200"/>
              <a:buFont typeface="Arial"/>
              <a:buNone/>
            </a:pPr>
            <a:r>
              <a:rPr i="0" lang="en" sz="1100" u="none" cap="none" strike="noStrike">
                <a:solidFill>
                  <a:srgbClr val="000000"/>
                </a:solidFill>
                <a:latin typeface="Happy Monkey"/>
                <a:ea typeface="Happy Monkey"/>
                <a:cs typeface="Happy Monkey"/>
                <a:sym typeface="Happy Monkey"/>
              </a:rPr>
              <a:t>Severe offences will result in immediate office referral. The teacher reserves the right to remove a student without prior consequences depending upon the severity of the situation.</a:t>
            </a:r>
            <a:endParaRPr i="0" sz="1100" u="none" cap="none" strike="noStrike">
              <a:solidFill>
                <a:srgbClr val="000000"/>
              </a:solidFill>
              <a:latin typeface="Happy Monkey"/>
              <a:ea typeface="Happy Monkey"/>
              <a:cs typeface="Happy Monkey"/>
              <a:sym typeface="Happy Monkey"/>
            </a:endParaRPr>
          </a:p>
        </p:txBody>
      </p:sp>
      <p:sp>
        <p:nvSpPr>
          <p:cNvPr id="76" name="Google Shape;76;p14"/>
          <p:cNvSpPr/>
          <p:nvPr/>
        </p:nvSpPr>
        <p:spPr>
          <a:xfrm>
            <a:off x="385500" y="1491425"/>
            <a:ext cx="3431400" cy="2453100"/>
          </a:xfrm>
          <a:prstGeom prst="rect">
            <a:avLst/>
          </a:prstGeom>
          <a:noFill/>
          <a:ln cap="flat" cmpd="sng" w="19050">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lang="en">
                <a:latin typeface="Happy Monkey"/>
                <a:ea typeface="Happy Monkey"/>
                <a:cs typeface="Happy Monkey"/>
                <a:sym typeface="Happy Monkey"/>
              </a:rPr>
              <a:t>Plagiarism/Academic Dishonesty</a:t>
            </a:r>
            <a:endParaRPr b="1" i="0" u="none" cap="none" strike="noStrike">
              <a:solidFill>
                <a:srgbClr val="000000"/>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200"/>
              <a:buFont typeface="Arial"/>
              <a:buNone/>
            </a:pPr>
            <a:r>
              <a:t/>
            </a:r>
            <a:endParaRPr b="0" i="0" sz="700" u="none" cap="none" strike="noStrike">
              <a:solidFill>
                <a:srgbClr val="000000"/>
              </a:solidFill>
              <a:latin typeface="Arial"/>
              <a:ea typeface="Arial"/>
              <a:cs typeface="Arial"/>
              <a:sym typeface="Arial"/>
            </a:endParaRPr>
          </a:p>
          <a:p>
            <a:pPr indent="-298450" lvl="0" marL="457200" marR="0" rtl="0" algn="l">
              <a:lnSpc>
                <a:spcPct val="100000"/>
              </a:lnSpc>
              <a:spcBef>
                <a:spcPts val="0"/>
              </a:spcBef>
              <a:spcAft>
                <a:spcPts val="0"/>
              </a:spcAft>
              <a:buSzPts val="1100"/>
              <a:buFont typeface="Happy Monkey"/>
              <a:buChar char="●"/>
            </a:pPr>
            <a:r>
              <a:rPr lang="en" sz="1100">
                <a:latin typeface="Happy Monkey"/>
                <a:ea typeface="Happy Monkey"/>
                <a:cs typeface="Happy Monkey"/>
                <a:sym typeface="Happy Monkey"/>
              </a:rPr>
              <a:t>1st Instance: Students with cases of academic dishonesty will receive a </a:t>
            </a:r>
            <a:r>
              <a:rPr b="1" lang="en" sz="1100" u="sng">
                <a:latin typeface="Happy Monkey"/>
                <a:ea typeface="Happy Monkey"/>
                <a:cs typeface="Happy Monkey"/>
                <a:sym typeface="Happy Monkey"/>
              </a:rPr>
              <a:t>zero</a:t>
            </a:r>
            <a:r>
              <a:rPr lang="en" sz="1100">
                <a:latin typeface="Happy Monkey"/>
                <a:ea typeface="Happy Monkey"/>
                <a:cs typeface="Happy Monkey"/>
                <a:sym typeface="Happy Monkey"/>
              </a:rPr>
              <a:t> for the assignment and parents will be notified. </a:t>
            </a:r>
            <a:endParaRPr sz="1100">
              <a:latin typeface="Happy Monkey"/>
              <a:ea typeface="Happy Monkey"/>
              <a:cs typeface="Happy Monkey"/>
              <a:sym typeface="Happy Monkey"/>
            </a:endParaRPr>
          </a:p>
          <a:p>
            <a:pPr indent="-298450" lvl="0" marL="457200" marR="0" rtl="0" algn="l">
              <a:lnSpc>
                <a:spcPct val="100000"/>
              </a:lnSpc>
              <a:spcBef>
                <a:spcPts val="0"/>
              </a:spcBef>
              <a:spcAft>
                <a:spcPts val="0"/>
              </a:spcAft>
              <a:buSzPts val="1100"/>
              <a:buFont typeface="Happy Monkey"/>
              <a:buChar char="●"/>
            </a:pPr>
            <a:r>
              <a:rPr lang="en" sz="1100">
                <a:latin typeface="Happy Monkey"/>
                <a:ea typeface="Happy Monkey"/>
                <a:cs typeface="Happy Monkey"/>
                <a:sym typeface="Happy Monkey"/>
              </a:rPr>
              <a:t>Additional instances: Students with cases of academic dishonesty will receive a </a:t>
            </a:r>
            <a:r>
              <a:rPr b="1" lang="en" sz="1100" u="sng">
                <a:latin typeface="Happy Monkey"/>
                <a:ea typeface="Happy Monkey"/>
                <a:cs typeface="Happy Monkey"/>
                <a:sym typeface="Happy Monkey"/>
              </a:rPr>
              <a:t>zero</a:t>
            </a:r>
            <a:r>
              <a:rPr lang="en" sz="1100">
                <a:latin typeface="Happy Monkey"/>
                <a:ea typeface="Happy Monkey"/>
                <a:cs typeface="Happy Monkey"/>
                <a:sym typeface="Happy Monkey"/>
              </a:rPr>
              <a:t> for the assignment, referred to the office, and parents will be notified. </a:t>
            </a:r>
            <a:endParaRPr i="0" sz="1100" u="none" cap="none" strike="noStrike">
              <a:solidFill>
                <a:srgbClr val="000000"/>
              </a:solidFill>
              <a:latin typeface="Happy Monkey"/>
              <a:ea typeface="Happy Monkey"/>
              <a:cs typeface="Happy Monkey"/>
              <a:sym typeface="Happy Monkey"/>
            </a:endParaRPr>
          </a:p>
        </p:txBody>
      </p:sp>
      <p:graphicFrame>
        <p:nvGraphicFramePr>
          <p:cNvPr id="77" name="Google Shape;77;p14"/>
          <p:cNvGraphicFramePr/>
          <p:nvPr/>
        </p:nvGraphicFramePr>
        <p:xfrm>
          <a:off x="385500" y="4088675"/>
          <a:ext cx="3000000" cy="3000000"/>
        </p:xfrm>
        <a:graphic>
          <a:graphicData uri="http://schemas.openxmlformats.org/drawingml/2006/table">
            <a:tbl>
              <a:tblPr>
                <a:noFill/>
                <a:tableStyleId>{BC815E04-8060-4979-ADE0-60556AE9205E}</a:tableStyleId>
              </a:tblPr>
              <a:tblGrid>
                <a:gridCol w="2207325"/>
                <a:gridCol w="2293250"/>
                <a:gridCol w="2500825"/>
              </a:tblGrid>
              <a:tr h="609575">
                <a:tc>
                  <a:txBody>
                    <a:bodyPr/>
                    <a:lstStyle/>
                    <a:p>
                      <a:pPr indent="0" lvl="0" marL="0" rtl="0" algn="ctr">
                        <a:spcBef>
                          <a:spcPts val="0"/>
                        </a:spcBef>
                        <a:spcAft>
                          <a:spcPts val="0"/>
                        </a:spcAft>
                        <a:buNone/>
                      </a:pPr>
                      <a:r>
                        <a:rPr b="1" lang="en">
                          <a:latin typeface="Arvo"/>
                          <a:ea typeface="Arvo"/>
                          <a:cs typeface="Arvo"/>
                          <a:sym typeface="Arvo"/>
                        </a:rPr>
                        <a:t>Class</a:t>
                      </a:r>
                      <a:endParaRPr b="1">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b="1" lang="en">
                          <a:latin typeface="Arvo"/>
                          <a:ea typeface="Arvo"/>
                          <a:cs typeface="Arvo"/>
                          <a:sym typeface="Arvo"/>
                        </a:rPr>
                        <a:t>Time </a:t>
                      </a:r>
                      <a:endParaRPr b="1">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b="1" lang="en">
                          <a:latin typeface="Arvo"/>
                          <a:ea typeface="Arvo"/>
                          <a:cs typeface="Arvo"/>
                          <a:sym typeface="Arvo"/>
                        </a:rPr>
                        <a:t>Google Classroom Code </a:t>
                      </a:r>
                      <a:endParaRPr b="1">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r>
              <a:tr h="381000">
                <a:tc>
                  <a:txBody>
                    <a:bodyPr/>
                    <a:lstStyle/>
                    <a:p>
                      <a:pPr indent="0" lvl="0" marL="0" rtl="0" algn="ctr">
                        <a:spcBef>
                          <a:spcPts val="0"/>
                        </a:spcBef>
                        <a:spcAft>
                          <a:spcPts val="0"/>
                        </a:spcAft>
                        <a:buNone/>
                      </a:pPr>
                      <a:r>
                        <a:rPr lang="en">
                          <a:latin typeface="Arvo"/>
                          <a:ea typeface="Arvo"/>
                          <a:cs typeface="Arvo"/>
                          <a:sym typeface="Arvo"/>
                        </a:rPr>
                        <a:t>1st  AP Econ/Gov</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lang="en">
                          <a:latin typeface="Arvo"/>
                          <a:ea typeface="Arvo"/>
                          <a:cs typeface="Arvo"/>
                          <a:sym typeface="Arvo"/>
                        </a:rPr>
                        <a:t>8:15-9:05</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lang="en" sz="1500">
                          <a:solidFill>
                            <a:srgbClr val="000000"/>
                          </a:solidFill>
                          <a:latin typeface="Arvo"/>
                          <a:ea typeface="Arvo"/>
                          <a:cs typeface="Arvo"/>
                          <a:sym typeface="Arvo"/>
                        </a:rPr>
                        <a:t>frbq44i</a:t>
                      </a:r>
                      <a:endParaRPr sz="1500">
                        <a:solidFill>
                          <a:srgbClr val="000000"/>
                        </a:solidFill>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r>
              <a:tr h="381000">
                <a:tc>
                  <a:txBody>
                    <a:bodyPr/>
                    <a:lstStyle/>
                    <a:p>
                      <a:pPr indent="0" lvl="0" marL="0" rtl="0" algn="ctr">
                        <a:spcBef>
                          <a:spcPts val="0"/>
                        </a:spcBef>
                        <a:spcAft>
                          <a:spcPts val="0"/>
                        </a:spcAft>
                        <a:buNone/>
                      </a:pPr>
                      <a:r>
                        <a:rPr lang="en">
                          <a:latin typeface="Arvo"/>
                          <a:ea typeface="Arvo"/>
                          <a:cs typeface="Arvo"/>
                          <a:sym typeface="Arvo"/>
                        </a:rPr>
                        <a:t>2nd </a:t>
                      </a:r>
                      <a:r>
                        <a:rPr lang="en">
                          <a:solidFill>
                            <a:srgbClr val="000000"/>
                          </a:solidFill>
                          <a:latin typeface="Arvo"/>
                          <a:ea typeface="Arvo"/>
                          <a:cs typeface="Arvo"/>
                          <a:sym typeface="Arvo"/>
                        </a:rPr>
                        <a:t>AP Econ/Gov</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lang="en">
                          <a:latin typeface="Arvo"/>
                          <a:ea typeface="Arvo"/>
                          <a:cs typeface="Arvo"/>
                          <a:sym typeface="Arvo"/>
                        </a:rPr>
                        <a:t>9:10-10:00</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rgbClr val="000000"/>
                        </a:buClr>
                        <a:buSzPts val="1100"/>
                        <a:buFont typeface="Arial"/>
                        <a:buNone/>
                      </a:pPr>
                      <a:r>
                        <a:rPr lang="en" sz="1500">
                          <a:solidFill>
                            <a:srgbClr val="000000"/>
                          </a:solidFill>
                          <a:latin typeface="Arvo"/>
                          <a:ea typeface="Arvo"/>
                          <a:cs typeface="Arvo"/>
                          <a:sym typeface="Arvo"/>
                        </a:rPr>
                        <a:t>frbq44i</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r>
              <a:tr h="381000">
                <a:tc>
                  <a:txBody>
                    <a:bodyPr/>
                    <a:lstStyle/>
                    <a:p>
                      <a:pPr indent="0" lvl="0" marL="0" rtl="0" algn="ctr">
                        <a:spcBef>
                          <a:spcPts val="0"/>
                        </a:spcBef>
                        <a:spcAft>
                          <a:spcPts val="0"/>
                        </a:spcAft>
                        <a:buNone/>
                      </a:pPr>
                      <a:r>
                        <a:rPr lang="en">
                          <a:latin typeface="Arvo"/>
                          <a:ea typeface="Arvo"/>
                          <a:cs typeface="Arvo"/>
                          <a:sym typeface="Arvo"/>
                        </a:rPr>
                        <a:t>3rd AP Econ/Gov</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lang="en">
                          <a:latin typeface="Arvo"/>
                          <a:ea typeface="Arvo"/>
                          <a:cs typeface="Arvo"/>
                          <a:sym typeface="Arvo"/>
                        </a:rPr>
                        <a:t>10:10-11:00</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rgbClr val="000000"/>
                        </a:buClr>
                        <a:buSzPts val="1100"/>
                        <a:buFont typeface="Arial"/>
                        <a:buNone/>
                      </a:pPr>
                      <a:r>
                        <a:rPr lang="en" sz="1500">
                          <a:solidFill>
                            <a:srgbClr val="000000"/>
                          </a:solidFill>
                          <a:latin typeface="Arvo"/>
                          <a:ea typeface="Arvo"/>
                          <a:cs typeface="Arvo"/>
                          <a:sym typeface="Arvo"/>
                        </a:rPr>
                        <a:t>frbq44i</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r>
              <a:tr h="381000">
                <a:tc>
                  <a:txBody>
                    <a:bodyPr/>
                    <a:lstStyle/>
                    <a:p>
                      <a:pPr indent="0" lvl="0" marL="0" rtl="0" algn="ctr">
                        <a:spcBef>
                          <a:spcPts val="0"/>
                        </a:spcBef>
                        <a:spcAft>
                          <a:spcPts val="0"/>
                        </a:spcAft>
                        <a:buNone/>
                      </a:pPr>
                      <a:r>
                        <a:rPr lang="en">
                          <a:latin typeface="Arvo"/>
                          <a:ea typeface="Arvo"/>
                          <a:cs typeface="Arvo"/>
                          <a:sym typeface="Arvo"/>
                        </a:rPr>
                        <a:t>Plan</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lang="en">
                          <a:latin typeface="Arvo"/>
                          <a:ea typeface="Arvo"/>
                          <a:cs typeface="Arvo"/>
                          <a:sym typeface="Arvo"/>
                        </a:rPr>
                        <a:t>11:05-11:55</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rgbClr val="000000"/>
                        </a:buClr>
                        <a:buSzPts val="1100"/>
                        <a:buFont typeface="Arial"/>
                        <a:buNone/>
                      </a:pPr>
                      <a:r>
                        <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r>
              <a:tr h="381000">
                <a:tc>
                  <a:txBody>
                    <a:bodyPr/>
                    <a:lstStyle/>
                    <a:p>
                      <a:pPr indent="0" lvl="0" marL="0" rtl="0" algn="ctr">
                        <a:spcBef>
                          <a:spcPts val="0"/>
                        </a:spcBef>
                        <a:spcAft>
                          <a:spcPts val="0"/>
                        </a:spcAft>
                        <a:buNone/>
                      </a:pPr>
                      <a:r>
                        <a:rPr lang="en">
                          <a:latin typeface="Arvo"/>
                          <a:ea typeface="Arvo"/>
                          <a:cs typeface="Arvo"/>
                          <a:sym typeface="Arvo"/>
                        </a:rPr>
                        <a:t>5th </a:t>
                      </a:r>
                      <a:r>
                        <a:rPr lang="en">
                          <a:solidFill>
                            <a:srgbClr val="000000"/>
                          </a:solidFill>
                          <a:latin typeface="Arvo"/>
                          <a:ea typeface="Arvo"/>
                          <a:cs typeface="Arvo"/>
                          <a:sym typeface="Arvo"/>
                        </a:rPr>
                        <a:t>AP Econ/Gov</a:t>
                      </a:r>
                      <a:endParaRPr>
                        <a:solidFill>
                          <a:srgbClr val="000000"/>
                        </a:solidFill>
                        <a:latin typeface="Arvo"/>
                        <a:ea typeface="Arvo"/>
                        <a:cs typeface="Arvo"/>
                        <a:sym typeface="Arvo"/>
                      </a:endParaRPr>
                    </a:p>
                    <a:p>
                      <a:pPr indent="0" lvl="0" marL="0" rtl="0" algn="ctr">
                        <a:spcBef>
                          <a:spcPts val="0"/>
                        </a:spcBef>
                        <a:spcAft>
                          <a:spcPts val="0"/>
                        </a:spcAft>
                        <a:buNone/>
                      </a:pPr>
                      <a:r>
                        <a:rPr lang="en">
                          <a:solidFill>
                            <a:srgbClr val="000000"/>
                          </a:solidFill>
                          <a:latin typeface="Arvo"/>
                          <a:ea typeface="Arvo"/>
                          <a:cs typeface="Arvo"/>
                          <a:sym typeface="Arvo"/>
                        </a:rPr>
                        <a:t>B Lunch </a:t>
                      </a:r>
                      <a:endParaRPr>
                        <a:solidFill>
                          <a:srgbClr val="000000"/>
                        </a:solidFill>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lang="en">
                          <a:latin typeface="Arvo"/>
                          <a:ea typeface="Arvo"/>
                          <a:cs typeface="Arvo"/>
                          <a:sym typeface="Arvo"/>
                        </a:rPr>
                        <a:t>12:00-1:15</a:t>
                      </a:r>
                      <a:endParaRPr>
                        <a:latin typeface="Arvo"/>
                        <a:ea typeface="Arvo"/>
                        <a:cs typeface="Arvo"/>
                        <a:sym typeface="Arvo"/>
                      </a:endParaRPr>
                    </a:p>
                    <a:p>
                      <a:pPr indent="0" lvl="0" marL="0" rtl="0" algn="ctr">
                        <a:spcBef>
                          <a:spcPts val="0"/>
                        </a:spcBef>
                        <a:spcAft>
                          <a:spcPts val="0"/>
                        </a:spcAft>
                        <a:buNone/>
                      </a:pPr>
                      <a:r>
                        <a:rPr lang="en">
                          <a:latin typeface="Arvo"/>
                          <a:ea typeface="Arvo"/>
                          <a:cs typeface="Arvo"/>
                          <a:sym typeface="Arvo"/>
                        </a:rPr>
                        <a:t>12:27-12:51</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rgbClr val="000000"/>
                        </a:buClr>
                        <a:buSzPts val="1100"/>
                        <a:buFont typeface="Arial"/>
                        <a:buNone/>
                      </a:pPr>
                      <a:r>
                        <a:rPr lang="en" sz="1500">
                          <a:solidFill>
                            <a:srgbClr val="000000"/>
                          </a:solidFill>
                          <a:latin typeface="Arvo"/>
                          <a:ea typeface="Arvo"/>
                          <a:cs typeface="Arvo"/>
                          <a:sym typeface="Arvo"/>
                        </a:rPr>
                        <a:t>frbq44i</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r>
              <a:tr h="381000">
                <a:tc>
                  <a:txBody>
                    <a:bodyPr/>
                    <a:lstStyle/>
                    <a:p>
                      <a:pPr indent="0" lvl="0" marL="0" rtl="0" algn="ctr">
                        <a:spcBef>
                          <a:spcPts val="0"/>
                        </a:spcBef>
                        <a:spcAft>
                          <a:spcPts val="0"/>
                        </a:spcAft>
                        <a:buNone/>
                      </a:pPr>
                      <a:r>
                        <a:rPr lang="en">
                          <a:latin typeface="Arvo"/>
                          <a:ea typeface="Arvo"/>
                          <a:cs typeface="Arvo"/>
                          <a:sym typeface="Arvo"/>
                        </a:rPr>
                        <a:t>6th US 10</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lang="en">
                          <a:latin typeface="Arvo"/>
                          <a:ea typeface="Arvo"/>
                          <a:cs typeface="Arvo"/>
                          <a:sym typeface="Arvo"/>
                        </a:rPr>
                        <a:t>1:20-2:10</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lang="en" sz="1500">
                          <a:solidFill>
                            <a:srgbClr val="000000"/>
                          </a:solidFill>
                          <a:latin typeface="Arvo"/>
                          <a:ea typeface="Arvo"/>
                          <a:cs typeface="Arvo"/>
                          <a:sym typeface="Arvo"/>
                        </a:rPr>
                        <a:t>jwmqwwr</a:t>
                      </a:r>
                      <a:endParaRPr sz="1500">
                        <a:solidFill>
                          <a:srgbClr val="000000"/>
                        </a:solidFill>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r>
              <a:tr h="381000">
                <a:tc>
                  <a:txBody>
                    <a:bodyPr/>
                    <a:lstStyle/>
                    <a:p>
                      <a:pPr indent="0" lvl="0" marL="0" rtl="0" algn="ctr">
                        <a:spcBef>
                          <a:spcPts val="0"/>
                        </a:spcBef>
                        <a:spcAft>
                          <a:spcPts val="0"/>
                        </a:spcAft>
                        <a:buNone/>
                      </a:pPr>
                      <a:r>
                        <a:rPr lang="en">
                          <a:latin typeface="Arvo"/>
                          <a:ea typeface="Arvo"/>
                          <a:cs typeface="Arvo"/>
                          <a:sym typeface="Arvo"/>
                        </a:rPr>
                        <a:t>7th US 10</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None/>
                      </a:pPr>
                      <a:r>
                        <a:rPr lang="en">
                          <a:latin typeface="Arvo"/>
                          <a:ea typeface="Arvo"/>
                          <a:cs typeface="Arvo"/>
                          <a:sym typeface="Arvo"/>
                        </a:rPr>
                        <a:t>2:15-3:05</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rgbClr val="000000"/>
                        </a:buClr>
                        <a:buSzPts val="1100"/>
                        <a:buFont typeface="Arial"/>
                        <a:buNone/>
                      </a:pPr>
                      <a:r>
                        <a:rPr lang="en" sz="1500">
                          <a:solidFill>
                            <a:srgbClr val="000000"/>
                          </a:solidFill>
                          <a:latin typeface="Arvo"/>
                          <a:ea typeface="Arvo"/>
                          <a:cs typeface="Arvo"/>
                          <a:sym typeface="Arvo"/>
                        </a:rPr>
                        <a:t>jwmqwwr</a:t>
                      </a:r>
                      <a:endParaRPr>
                        <a:latin typeface="Arvo"/>
                        <a:ea typeface="Arvo"/>
                        <a:cs typeface="Arvo"/>
                        <a:sym typeface="Arv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1"/>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5"/>
          <p:cNvSpPr txBox="1"/>
          <p:nvPr>
            <p:ph idx="1" type="body"/>
          </p:nvPr>
        </p:nvSpPr>
        <p:spPr>
          <a:xfrm>
            <a:off x="264895" y="664979"/>
            <a:ext cx="7242600" cy="6681000"/>
          </a:xfrm>
          <a:prstGeom prst="rect">
            <a:avLst/>
          </a:prstGeom>
        </p:spPr>
        <p:txBody>
          <a:bodyPr anchorCtr="0" anchor="t" bIns="91425" lIns="91425" spcFirstLastPara="1" rIns="91425" wrap="square" tIns="91425">
            <a:normAutofit fontScale="85000" lnSpcReduction="20000"/>
          </a:bodyPr>
          <a:lstStyle/>
          <a:p>
            <a:pPr indent="0" lvl="0" marL="0" rtl="0" algn="l">
              <a:lnSpc>
                <a:spcPct val="100000"/>
              </a:lnSpc>
              <a:spcBef>
                <a:spcPts val="0"/>
              </a:spcBef>
              <a:spcAft>
                <a:spcPts val="0"/>
              </a:spcAft>
              <a:buClr>
                <a:schemeClr val="dk1"/>
              </a:buClr>
              <a:buSzPct val="57894"/>
              <a:buFont typeface="Arial"/>
              <a:buNone/>
            </a:pPr>
            <a:r>
              <a:rPr b="1" lang="en" sz="1900">
                <a:solidFill>
                  <a:schemeClr val="dk1"/>
                </a:solidFill>
                <a:latin typeface="Arvo"/>
                <a:ea typeface="Arvo"/>
                <a:cs typeface="Arvo"/>
                <a:sym typeface="Arvo"/>
              </a:rPr>
              <a:t>Please sign, detach, and return the following section to Mrs. Sittason by Friday, August 13.</a:t>
            </a:r>
            <a:endParaRPr sz="19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61111"/>
              <a:buFont typeface="Arial"/>
              <a:buNone/>
            </a:pPr>
            <a:r>
              <a:t/>
            </a:r>
            <a:endParaRPr>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61111"/>
              <a:buFont typeface="Arial"/>
              <a:buNone/>
            </a:pPr>
            <a:r>
              <a:t/>
            </a:r>
            <a:endParaRPr>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61111"/>
              <a:buFont typeface="Arial"/>
              <a:buNone/>
            </a:pPr>
            <a:r>
              <a:rPr b="1" i="1" lang="en">
                <a:solidFill>
                  <a:schemeClr val="dk1"/>
                </a:solidFill>
                <a:latin typeface="Arvo"/>
                <a:ea typeface="Arvo"/>
                <a:cs typeface="Arvo"/>
                <a:sym typeface="Arvo"/>
              </a:rPr>
              <a:t>I have read the contents of the class syllabus. I understand and agree to follow the prescribed class guidelines.</a:t>
            </a:r>
            <a:endParaRPr>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68750"/>
              <a:buFont typeface="Arial"/>
              <a:buNone/>
            </a:pPr>
            <a:r>
              <a:t/>
            </a:r>
            <a:endParaRPr sz="16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68750"/>
              <a:buFont typeface="Arial"/>
              <a:buNone/>
            </a:pPr>
            <a:r>
              <a:t/>
            </a:r>
            <a:endParaRPr sz="16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68750"/>
              <a:buFont typeface="Arial"/>
              <a:buNone/>
            </a:pPr>
            <a:r>
              <a:t/>
            </a:r>
            <a:endParaRPr sz="16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78571"/>
              <a:buFont typeface="Arial"/>
              <a:buNone/>
            </a:pPr>
            <a:r>
              <a:rPr lang="en" sz="1400">
                <a:solidFill>
                  <a:schemeClr val="dk1"/>
                </a:solidFill>
                <a:latin typeface="Arvo"/>
                <a:ea typeface="Arvo"/>
                <a:cs typeface="Arvo"/>
                <a:sym typeface="Arvo"/>
              </a:rPr>
              <a:t> </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78571"/>
              <a:buFont typeface="Arial"/>
              <a:buNone/>
            </a:pPr>
            <a:r>
              <a:rPr lang="en" sz="1400">
                <a:solidFill>
                  <a:schemeClr val="dk1"/>
                </a:solidFill>
                <a:latin typeface="Arvo"/>
                <a:ea typeface="Arvo"/>
                <a:cs typeface="Arvo"/>
                <a:sym typeface="Arvo"/>
              </a:rPr>
              <a:t>______________________________		____________________________	__________</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None/>
            </a:pPr>
            <a:r>
              <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78571"/>
              <a:buFont typeface="Arial"/>
              <a:buNone/>
            </a:pPr>
            <a:r>
              <a:rPr lang="en" sz="1400">
                <a:solidFill>
                  <a:schemeClr val="dk1"/>
                </a:solidFill>
                <a:latin typeface="Arvo"/>
                <a:ea typeface="Arvo"/>
                <a:cs typeface="Arvo"/>
                <a:sym typeface="Arvo"/>
              </a:rPr>
              <a:t>STUDENT Name (Print)				STUDENT Signature 			Date</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78571"/>
              <a:buFont typeface="Arial"/>
              <a:buNone/>
            </a:pPr>
            <a:r>
              <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78571"/>
              <a:buFont typeface="Arial"/>
              <a:buNone/>
            </a:pPr>
            <a:r>
              <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78571"/>
              <a:buFont typeface="Arial"/>
              <a:buNone/>
            </a:pPr>
            <a:r>
              <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78571"/>
              <a:buFont typeface="Arial"/>
              <a:buNone/>
            </a:pPr>
            <a:r>
              <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78571"/>
              <a:buFont typeface="Arial"/>
              <a:buNone/>
            </a:pPr>
            <a:r>
              <a:rPr lang="en" sz="1400">
                <a:solidFill>
                  <a:schemeClr val="dk1"/>
                </a:solidFill>
                <a:latin typeface="Arvo"/>
                <a:ea typeface="Arvo"/>
                <a:cs typeface="Arvo"/>
                <a:sym typeface="Arvo"/>
              </a:rPr>
              <a:t>______________________________		____________________________	__________</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None/>
            </a:pPr>
            <a:r>
              <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78571"/>
              <a:buFont typeface="Arial"/>
              <a:buNone/>
            </a:pPr>
            <a:r>
              <a:rPr lang="en" sz="1400">
                <a:solidFill>
                  <a:schemeClr val="dk1"/>
                </a:solidFill>
                <a:latin typeface="Arvo"/>
                <a:ea typeface="Arvo"/>
                <a:cs typeface="Arvo"/>
                <a:sym typeface="Arvo"/>
              </a:rPr>
              <a:t>PARENT/GUARDIAN Name (Print)	PARENT/GUARDIAN Signature	            Date</a:t>
            </a:r>
            <a:endParaRPr sz="14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84615"/>
              <a:buFont typeface="Arial"/>
              <a:buNone/>
            </a:pPr>
            <a:r>
              <a:rPr lang="en" sz="1300">
                <a:solidFill>
                  <a:schemeClr val="dk1"/>
                </a:solidFill>
                <a:latin typeface="Arvo"/>
                <a:ea typeface="Arvo"/>
                <a:cs typeface="Arvo"/>
                <a:sym typeface="Arvo"/>
              </a:rPr>
              <a:t>				</a:t>
            </a:r>
            <a:endParaRPr sz="13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68750"/>
              <a:buFont typeface="Arial"/>
              <a:buNone/>
            </a:pPr>
            <a:r>
              <a:t/>
            </a:r>
            <a:endParaRPr sz="1600">
              <a:solidFill>
                <a:schemeClr val="dk1"/>
              </a:solidFill>
              <a:latin typeface="Arvo"/>
              <a:ea typeface="Arvo"/>
              <a:cs typeface="Arvo"/>
              <a:sym typeface="Arvo"/>
            </a:endParaRPr>
          </a:p>
          <a:p>
            <a:pPr indent="0" lvl="0" marL="0" rtl="0" algn="l">
              <a:lnSpc>
                <a:spcPct val="200000"/>
              </a:lnSpc>
              <a:spcBef>
                <a:spcPts val="0"/>
              </a:spcBef>
              <a:spcAft>
                <a:spcPts val="0"/>
              </a:spcAft>
              <a:buClr>
                <a:schemeClr val="dk1"/>
              </a:buClr>
              <a:buSzPct val="68750"/>
              <a:buFont typeface="Arial"/>
              <a:buNone/>
            </a:pPr>
            <a:r>
              <a:t/>
            </a:r>
            <a:endParaRPr sz="1600">
              <a:solidFill>
                <a:schemeClr val="dk1"/>
              </a:solidFill>
              <a:latin typeface="Arvo"/>
              <a:ea typeface="Arvo"/>
              <a:cs typeface="Arvo"/>
              <a:sym typeface="Arvo"/>
            </a:endParaRPr>
          </a:p>
          <a:p>
            <a:pPr indent="0" lvl="0" marL="0" rtl="0" algn="l">
              <a:lnSpc>
                <a:spcPct val="100000"/>
              </a:lnSpc>
              <a:spcBef>
                <a:spcPts val="0"/>
              </a:spcBef>
              <a:spcAft>
                <a:spcPts val="0"/>
              </a:spcAft>
              <a:buNone/>
            </a:pPr>
            <a:r>
              <a:rPr b="1" lang="en" sz="1600">
                <a:solidFill>
                  <a:schemeClr val="dk1"/>
                </a:solidFill>
                <a:latin typeface="Arvo"/>
                <a:ea typeface="Arvo"/>
                <a:cs typeface="Arvo"/>
                <a:sym typeface="Arvo"/>
              </a:rPr>
              <a:t>PARENTS/GUARDIANS: Email is my preferred method of communication. PLEASE provide me with at least one reliable email address through which you can be reached. </a:t>
            </a:r>
            <a:endParaRPr b="1" sz="1600">
              <a:solidFill>
                <a:schemeClr val="dk1"/>
              </a:solidFill>
              <a:latin typeface="Arvo"/>
              <a:ea typeface="Arvo"/>
              <a:cs typeface="Arvo"/>
              <a:sym typeface="Arvo"/>
            </a:endParaRPr>
          </a:p>
          <a:p>
            <a:pPr indent="0" lvl="0" marL="0" rtl="0" algn="l">
              <a:lnSpc>
                <a:spcPct val="100000"/>
              </a:lnSpc>
              <a:spcBef>
                <a:spcPts val="0"/>
              </a:spcBef>
              <a:spcAft>
                <a:spcPts val="0"/>
              </a:spcAft>
              <a:buNone/>
            </a:pPr>
            <a:r>
              <a:t/>
            </a:r>
            <a:endParaRPr b="1" sz="1600">
              <a:solidFill>
                <a:schemeClr val="dk1"/>
              </a:solidFill>
              <a:latin typeface="Arvo"/>
              <a:ea typeface="Arvo"/>
              <a:cs typeface="Arvo"/>
              <a:sym typeface="Arvo"/>
            </a:endParaRPr>
          </a:p>
          <a:p>
            <a:pPr indent="0" lvl="0" marL="0" rtl="0" algn="l">
              <a:lnSpc>
                <a:spcPct val="100000"/>
              </a:lnSpc>
              <a:spcBef>
                <a:spcPts val="0"/>
              </a:spcBef>
              <a:spcAft>
                <a:spcPts val="0"/>
              </a:spcAft>
              <a:buClr>
                <a:schemeClr val="dk1"/>
              </a:buClr>
              <a:buSzPct val="68750"/>
              <a:buFont typeface="Arial"/>
              <a:buNone/>
            </a:pPr>
            <a:r>
              <a:rPr b="1" lang="en" sz="1600">
                <a:solidFill>
                  <a:schemeClr val="dk1"/>
                </a:solidFill>
                <a:latin typeface="Arvo"/>
                <a:ea typeface="Arvo"/>
                <a:cs typeface="Arvo"/>
                <a:sym typeface="Arvo"/>
              </a:rPr>
              <a:t>Thank you so much!</a:t>
            </a:r>
            <a:endParaRPr sz="1600">
              <a:solidFill>
                <a:schemeClr val="dk1"/>
              </a:solidFill>
              <a:latin typeface="Arvo"/>
              <a:ea typeface="Arvo"/>
              <a:cs typeface="Arvo"/>
              <a:sym typeface="Arvo"/>
            </a:endParaRPr>
          </a:p>
          <a:p>
            <a:pPr indent="0" lvl="0" marL="0" rtl="0" algn="l">
              <a:lnSpc>
                <a:spcPct val="200000"/>
              </a:lnSpc>
              <a:spcBef>
                <a:spcPts val="0"/>
              </a:spcBef>
              <a:spcAft>
                <a:spcPts val="0"/>
              </a:spcAft>
              <a:buClr>
                <a:schemeClr val="dk1"/>
              </a:buClr>
              <a:buSzPct val="68750"/>
              <a:buFont typeface="Arial"/>
              <a:buNone/>
            </a:pPr>
            <a:r>
              <a:t/>
            </a:r>
            <a:endParaRPr sz="1600">
              <a:solidFill>
                <a:schemeClr val="dk1"/>
              </a:solidFill>
              <a:latin typeface="Arvo"/>
              <a:ea typeface="Arvo"/>
              <a:cs typeface="Arvo"/>
              <a:sym typeface="Arvo"/>
            </a:endParaRPr>
          </a:p>
          <a:p>
            <a:pPr indent="0" lvl="0" marL="0" rtl="0" algn="l">
              <a:lnSpc>
                <a:spcPct val="200000"/>
              </a:lnSpc>
              <a:spcBef>
                <a:spcPts val="0"/>
              </a:spcBef>
              <a:spcAft>
                <a:spcPts val="0"/>
              </a:spcAft>
              <a:buClr>
                <a:schemeClr val="dk1"/>
              </a:buClr>
              <a:buSzPct val="68750"/>
              <a:buFont typeface="Arial"/>
              <a:buNone/>
            </a:pPr>
            <a:r>
              <a:rPr b="1" lang="en" sz="1600">
                <a:solidFill>
                  <a:schemeClr val="dk1"/>
                </a:solidFill>
                <a:latin typeface="Arvo"/>
                <a:ea typeface="Arvo"/>
                <a:cs typeface="Arvo"/>
                <a:sym typeface="Arvo"/>
              </a:rPr>
              <a:t>Email	_________________________________________________________ </a:t>
            </a:r>
            <a:endParaRPr b="1" sz="1600">
              <a:solidFill>
                <a:schemeClr val="dk1"/>
              </a:solidFill>
              <a:latin typeface="Arvo"/>
              <a:ea typeface="Arvo"/>
              <a:cs typeface="Arvo"/>
              <a:sym typeface="Arvo"/>
            </a:endParaRPr>
          </a:p>
          <a:p>
            <a:pPr indent="0" lvl="0" marL="0" rtl="0" algn="l">
              <a:lnSpc>
                <a:spcPct val="200000"/>
              </a:lnSpc>
              <a:spcBef>
                <a:spcPts val="0"/>
              </a:spcBef>
              <a:spcAft>
                <a:spcPts val="0"/>
              </a:spcAft>
              <a:buClr>
                <a:schemeClr val="dk1"/>
              </a:buClr>
              <a:buSzPct val="68750"/>
              <a:buFont typeface="Arial"/>
              <a:buNone/>
            </a:pPr>
            <a:r>
              <a:rPr b="1" lang="en" sz="1600">
                <a:solidFill>
                  <a:schemeClr val="dk1"/>
                </a:solidFill>
                <a:latin typeface="Arvo"/>
                <a:ea typeface="Arvo"/>
                <a:cs typeface="Arvo"/>
                <a:sym typeface="Arvo"/>
              </a:rPr>
              <a:t>Owner of Account_______________</a:t>
            </a:r>
            <a:endParaRPr sz="1600">
              <a:solidFill>
                <a:schemeClr val="dk1"/>
              </a:solidFill>
              <a:latin typeface="Arvo"/>
              <a:ea typeface="Arvo"/>
              <a:cs typeface="Arvo"/>
              <a:sym typeface="Arvo"/>
            </a:endParaRPr>
          </a:p>
          <a:p>
            <a:pPr indent="0" lvl="0" marL="0" rtl="0" algn="l">
              <a:lnSpc>
                <a:spcPct val="200000"/>
              </a:lnSpc>
              <a:spcBef>
                <a:spcPts val="0"/>
              </a:spcBef>
              <a:spcAft>
                <a:spcPts val="0"/>
              </a:spcAft>
              <a:buClr>
                <a:schemeClr val="dk1"/>
              </a:buClr>
              <a:buSzPct val="61111"/>
              <a:buFont typeface="Arial"/>
              <a:buNone/>
            </a:pPr>
            <a:r>
              <a:t/>
            </a:r>
            <a:endParaRPr>
              <a:solidFill>
                <a:schemeClr val="dk1"/>
              </a:solidFill>
              <a:latin typeface="Arvo"/>
              <a:ea typeface="Arvo"/>
              <a:cs typeface="Arvo"/>
              <a:sym typeface="Arv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